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862"/>
    <p:restoredTop sz="94660"/>
  </p:normalViewPr>
  <p:slideViewPr>
    <p:cSldViewPr snapToGrid="0">
      <p:cViewPr varScale="1">
        <p:scale>
          <a:sx n="79" d="100"/>
          <a:sy n="79" d="100"/>
        </p:scale>
        <p:origin x="152" y="6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6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4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96029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764DE79-268F-4C1A-8933-263129D2AF90}" type="datetime1">
              <a:rPr lang="en-US"/>
              <a:pPr lvl="0">
                <a:defRPr lang="ko-KR" altLang="en-US"/>
              </a:pPr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8F63A3B-78C7-47BE-AE5E-E10140E04643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CE8EA75A-6F37-4131-BF41-BADFB2E8B158}" type="datetime1">
              <a:rPr lang="ko-KR" altLang="en-US"/>
              <a:pPr lvl="0">
                <a:defRPr lang="ko-KR" altLang="en-US"/>
              </a:pPr>
              <a:t>2017-10-26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96BBD3D-2EFD-4B17-B8DC-A9BC087423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hyperlink" Target="http://www.mgcard.net/inv/?_mc=1508477543" TargetMode="External"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Relationship Id="rId4" Type="http://schemas.openxmlformats.org/officeDocument/2006/relationships/image" Target="../media/image1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4653481"/>
            <a:ext cx="715224" cy="1520982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15224" y="4182701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2742" y="3097049"/>
            <a:ext cx="3451150" cy="6639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 이름 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M2 – Marry Me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 algn="r">
              <a:defRPr lang="ko-KR" altLang="en-US"/>
            </a:pPr>
            <a:endParaRPr lang="en-US" altLang="ko-KR" sz="1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 algn="r"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팀장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조은비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팀원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박재하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이응진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정도원</a:t>
            </a:r>
            <a:endParaRPr lang="ko-KR" altLang="en-US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grpSp>
        <p:nvGrpSpPr>
          <p:cNvPr id="8" name="그룹 7"/>
          <p:cNvGrpSpPr/>
          <p:nvPr/>
        </p:nvGrpSpPr>
        <p:grpSpPr>
          <a:xfrm rot="10800000">
            <a:off x="10046328" y="0"/>
            <a:ext cx="2145672" cy="1520982"/>
            <a:chOff x="10210800" y="4653481"/>
            <a:chExt cx="2145672" cy="1520982"/>
          </a:xfrm>
          <a:solidFill>
            <a:srgbClr val="1a92b4"/>
          </a:solidFill>
        </p:grpSpPr>
        <p:sp>
          <p:nvSpPr>
            <p:cNvPr id="10" name="직사각형 9"/>
            <p:cNvSpPr/>
            <p:nvPr/>
          </p:nvSpPr>
          <p:spPr>
            <a:xfrm>
              <a:off x="10210800" y="4653481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641248" y="4653481"/>
              <a:ext cx="715224" cy="4707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15224" y="980301"/>
            <a:ext cx="1319316" cy="265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/>
                <a:ea typeface="Noto Sans Korean Regular"/>
              </a:rPr>
              <a:t>Semi Project 1</a:t>
            </a:r>
            <a:r>
              <a:rPr lang="ko-KR" altLang="en-US" sz="1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/>
                <a:ea typeface="Noto Sans Korean Regular"/>
              </a:rPr>
              <a:t>조</a:t>
            </a:r>
            <a:endParaRPr lang="ko-KR" altLang="en-US" sz="12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/>
              <a:ea typeface="Noto Sans Korean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5224" y="4635959"/>
            <a:ext cx="10046328" cy="1524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387" y="884026"/>
            <a:ext cx="4036843" cy="2156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0">
            <a:off x="1732089" y="2442217"/>
            <a:ext cx="3128509" cy="2616373"/>
            <a:chOff x="6839588" y="1620962"/>
            <a:chExt cx="2117690" cy="2171664"/>
          </a:xfrm>
        </p:grpSpPr>
        <p:sp>
          <p:nvSpPr>
            <p:cNvPr id="25" name="타원 24"/>
            <p:cNvSpPr/>
            <p:nvPr/>
          </p:nvSpPr>
          <p:spPr>
            <a:xfrm>
              <a:off x="7080522" y="1620962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39588" y="3543014"/>
              <a:ext cx="2117689" cy="249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기타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288407" y="2086432"/>
              <a:ext cx="1087062" cy="93959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5793380" y="2647214"/>
            <a:ext cx="3659774" cy="222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메일 인증</a:t>
            </a:r>
            <a:r>
              <a:rPr lang="en-US" altLang="ko-KR" sz="2000">
                <a:solidFill>
                  <a:srgbClr val="6e6e6e"/>
                </a:solidFill>
              </a:rPr>
              <a:t>(</a:t>
            </a:r>
            <a:r>
              <a:rPr lang="ko-KR" altLang="en-US" sz="2000">
                <a:solidFill>
                  <a:srgbClr val="6e6e6e"/>
                </a:solidFill>
              </a:rPr>
              <a:t>회원가입</a:t>
            </a:r>
            <a:r>
              <a:rPr lang="en-US" altLang="ko-KR" sz="2000">
                <a:solidFill>
                  <a:srgbClr val="6e6e6e"/>
                </a:solidFill>
              </a:rPr>
              <a:t>)</a:t>
            </a: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우편 주소</a:t>
            </a:r>
            <a:r>
              <a:rPr lang="en-US" altLang="ko-KR" sz="2000">
                <a:solidFill>
                  <a:srgbClr val="6e6e6e"/>
                </a:solidFill>
              </a:rPr>
              <a:t>(</a:t>
            </a:r>
            <a:r>
              <a:rPr lang="ko-KR" altLang="en-US" sz="2000">
                <a:solidFill>
                  <a:srgbClr val="6e6e6e"/>
                </a:solidFill>
              </a:rPr>
              <a:t>회원가입</a:t>
            </a:r>
            <a:r>
              <a:rPr lang="en-US" altLang="ko-KR" sz="2000">
                <a:solidFill>
                  <a:srgbClr val="6e6e6e"/>
                </a:solidFill>
              </a:rPr>
              <a:t>)</a:t>
            </a: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차트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실시간 채팅</a:t>
            </a:r>
            <a:endParaRPr lang="ko-KR" altLang="en-US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5408" y="1547072"/>
            <a:ext cx="3063951" cy="3763856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rcRect l="1010" t="4640" r="1210" b="5410"/>
          <a:stretch>
            <a:fillRect/>
          </a:stretch>
        </p:blipFill>
        <p:spPr>
          <a:xfrm>
            <a:off x="4257505" y="1694868"/>
            <a:ext cx="3385408" cy="3709299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70980" y="1618550"/>
            <a:ext cx="3809999" cy="362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540" y="514124"/>
            <a:ext cx="573105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Design Focus(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설계 주안점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199F38-4C51-4100-91A7-019B40C7F816}"/>
              </a:ext>
            </a:extLst>
          </p:cNvPr>
          <p:cNvGrpSpPr/>
          <p:nvPr/>
        </p:nvGrpSpPr>
        <p:grpSpPr>
          <a:xfrm>
            <a:off x="6611193" y="1901800"/>
            <a:ext cx="4452888" cy="1877354"/>
            <a:chOff x="6886323" y="1901800"/>
            <a:chExt cx="4452888" cy="1877354"/>
          </a:xfrm>
        </p:grpSpPr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44AF7E29-7AB5-4C51-A3A8-F70F4EA1E6E6}"/>
                </a:ext>
              </a:extLst>
            </p:cNvPr>
            <p:cNvSpPr/>
            <p:nvPr/>
          </p:nvSpPr>
          <p:spPr>
            <a:xfrm>
              <a:off x="6886323" y="1901800"/>
              <a:ext cx="4452888" cy="1877354"/>
            </a:xfrm>
            <a:prstGeom prst="wedgeRoundRectCallou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    </a:t>
              </a:r>
            </a:p>
            <a:p>
              <a:r>
                <a:rPr lang="en-US" altLang="ko-KR" dirty="0"/>
                <a:t>    </a:t>
              </a:r>
            </a:p>
            <a:p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5589" y="2175638"/>
              <a:ext cx="4174356" cy="1603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다양한 웨딩 정보 비교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&amp;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검색을 통해 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  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편리하게 이용가능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모바일 청첩장 서비스를 통해 편리하게 공유</a:t>
              </a:r>
              <a:endParaRPr lang="en-US" altLang="ko-KR" sz="1600" dirty="0"/>
            </a:p>
            <a:p>
              <a:pPr>
                <a:lnSpc>
                  <a:spcPct val="13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E0A0B1-F3BC-4FDA-BE7B-B739ADAA8C7F}"/>
              </a:ext>
            </a:extLst>
          </p:cNvPr>
          <p:cNvSpPr/>
          <p:nvPr/>
        </p:nvSpPr>
        <p:spPr>
          <a:xfrm>
            <a:off x="10761552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1DB61D-4ECB-45CA-AE5D-D6CDA9A4B9ED}"/>
              </a:ext>
            </a:extLst>
          </p:cNvPr>
          <p:cNvSpPr/>
          <p:nvPr/>
        </p:nvSpPr>
        <p:spPr>
          <a:xfrm>
            <a:off x="11476776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6">
            <a:extLst>
              <a:ext uri="{FF2B5EF4-FFF2-40B4-BE49-F238E27FC236}">
                <a16:creationId xmlns:a16="http://schemas.microsoft.com/office/drawing/2014/main" id="{9A742AA2-D151-4124-88D4-23F0F560D74B}"/>
              </a:ext>
            </a:extLst>
          </p:cNvPr>
          <p:cNvSpPr/>
          <p:nvPr/>
        </p:nvSpPr>
        <p:spPr>
          <a:xfrm>
            <a:off x="1915917" y="4288389"/>
            <a:ext cx="2635198" cy="1262735"/>
          </a:xfrm>
          <a:custGeom>
            <a:avLst/>
            <a:gdLst>
              <a:gd name="connsiteX0" fmla="*/ 1914939 w 3829878"/>
              <a:gd name="connsiteY0" fmla="*/ 0 h 1914939"/>
              <a:gd name="connsiteX1" fmla="*/ 3829878 w 3829878"/>
              <a:gd name="connsiteY1" fmla="*/ 1914939 h 1914939"/>
              <a:gd name="connsiteX2" fmla="*/ 3346175 w 3829878"/>
              <a:gd name="connsiteY2" fmla="*/ 1914939 h 1914939"/>
              <a:gd name="connsiteX3" fmla="*/ 3338786 w 3829878"/>
              <a:gd name="connsiteY3" fmla="*/ 1768605 h 1914939"/>
              <a:gd name="connsiteX4" fmla="*/ 1914940 w 3829878"/>
              <a:gd name="connsiteY4" fmla="*/ 483705 h 1914939"/>
              <a:gd name="connsiteX5" fmla="*/ 491095 w 3829878"/>
              <a:gd name="connsiteY5" fmla="*/ 1768605 h 1914939"/>
              <a:gd name="connsiteX6" fmla="*/ 483705 w 3829878"/>
              <a:gd name="connsiteY6" fmla="*/ 1914939 h 1914939"/>
              <a:gd name="connsiteX7" fmla="*/ 0 w 3829878"/>
              <a:gd name="connsiteY7" fmla="*/ 1914939 h 1914939"/>
              <a:gd name="connsiteX8" fmla="*/ 1914939 w 3829878"/>
              <a:gd name="connsiteY8" fmla="*/ 0 h 191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878" h="1914939">
                <a:moveTo>
                  <a:pt x="1914939" y="0"/>
                </a:moveTo>
                <a:cubicBezTo>
                  <a:pt x="2972531" y="0"/>
                  <a:pt x="3829878" y="857347"/>
                  <a:pt x="3829878" y="1914939"/>
                </a:cubicBezTo>
                <a:lnTo>
                  <a:pt x="3346175" y="1914939"/>
                </a:lnTo>
                <a:lnTo>
                  <a:pt x="3338786" y="1768605"/>
                </a:lnTo>
                <a:cubicBezTo>
                  <a:pt x="3265492" y="1046896"/>
                  <a:pt x="2655986" y="483705"/>
                  <a:pt x="1914940" y="483705"/>
                </a:cubicBezTo>
                <a:cubicBezTo>
                  <a:pt x="1173894" y="483705"/>
                  <a:pt x="564388" y="1046896"/>
                  <a:pt x="491095" y="1768605"/>
                </a:cubicBezTo>
                <a:lnTo>
                  <a:pt x="483705" y="1914939"/>
                </a:lnTo>
                <a:lnTo>
                  <a:pt x="0" y="1914939"/>
                </a:lnTo>
                <a:cubicBezTo>
                  <a:pt x="0" y="857347"/>
                  <a:pt x="857347" y="0"/>
                  <a:pt x="1914939" y="0"/>
                </a:cubicBezTo>
                <a:close/>
              </a:path>
            </a:pathLst>
          </a:cu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61D908B-0E28-44E9-899F-8F1058713019}"/>
              </a:ext>
            </a:extLst>
          </p:cNvPr>
          <p:cNvGrpSpPr/>
          <p:nvPr/>
        </p:nvGrpSpPr>
        <p:grpSpPr>
          <a:xfrm>
            <a:off x="7520038" y="4240170"/>
            <a:ext cx="2635198" cy="1819481"/>
            <a:chOff x="7851224" y="4279907"/>
            <a:chExt cx="2635198" cy="1819481"/>
          </a:xfrm>
        </p:grpSpPr>
        <p:sp>
          <p:nvSpPr>
            <p:cNvPr id="18" name="자유형 6">
              <a:extLst>
                <a:ext uri="{FF2B5EF4-FFF2-40B4-BE49-F238E27FC236}">
                  <a16:creationId xmlns:a16="http://schemas.microsoft.com/office/drawing/2014/main" id="{F3C4A35B-F3D7-4A3F-AE68-DA84BBF92B04}"/>
                </a:ext>
              </a:extLst>
            </p:cNvPr>
            <p:cNvSpPr/>
            <p:nvPr/>
          </p:nvSpPr>
          <p:spPr>
            <a:xfrm>
              <a:off x="7851224" y="4279907"/>
              <a:ext cx="2635198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D9C11A5-CD4A-41DC-ADD2-B8136A242CA3}"/>
                </a:ext>
              </a:extLst>
            </p:cNvPr>
            <p:cNvGrpSpPr/>
            <p:nvPr/>
          </p:nvGrpSpPr>
          <p:grpSpPr>
            <a:xfrm>
              <a:off x="8023800" y="4781789"/>
              <a:ext cx="2290046" cy="1317599"/>
              <a:chOff x="8023800" y="4781789"/>
              <a:chExt cx="2290046" cy="131759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D332AC1-92EB-484B-B78F-796CC83C1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1654" y="4781789"/>
                <a:ext cx="888545" cy="88854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578C50-20AE-4107-AE45-8BC1EB065CEF}"/>
                  </a:ext>
                </a:extLst>
              </p:cNvPr>
              <p:cNvSpPr txBox="1"/>
              <p:nvPr/>
            </p:nvSpPr>
            <p:spPr>
              <a:xfrm>
                <a:off x="8023800" y="5730056"/>
                <a:ext cx="2290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rPr>
                  <a:t>사용자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461D0B-F173-4807-8FB3-580BE8943362}"/>
              </a:ext>
            </a:extLst>
          </p:cNvPr>
          <p:cNvGrpSpPr/>
          <p:nvPr/>
        </p:nvGrpSpPr>
        <p:grpSpPr>
          <a:xfrm>
            <a:off x="811000" y="1888020"/>
            <a:ext cx="4723951" cy="2261174"/>
            <a:chOff x="1136065" y="1822684"/>
            <a:chExt cx="4452888" cy="2261174"/>
          </a:xfrm>
        </p:grpSpPr>
        <p:sp>
          <p:nvSpPr>
            <p:cNvPr id="23" name="말풍선: 모서리가 둥근 사각형 22">
              <a:extLst>
                <a:ext uri="{FF2B5EF4-FFF2-40B4-BE49-F238E27FC236}">
                  <a16:creationId xmlns:a16="http://schemas.microsoft.com/office/drawing/2014/main" id="{D6AC704E-4C70-47AE-BB93-42C009145AFB}"/>
                </a:ext>
              </a:extLst>
            </p:cNvPr>
            <p:cNvSpPr/>
            <p:nvPr/>
          </p:nvSpPr>
          <p:spPr>
            <a:xfrm>
              <a:off x="1136065" y="1822684"/>
              <a:ext cx="4452888" cy="1877354"/>
            </a:xfrm>
            <a:prstGeom prst="wedgeRoundRectCallou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    </a:t>
              </a:r>
            </a:p>
            <a:p>
              <a:r>
                <a:rPr lang="en-US" altLang="ko-KR" dirty="0"/>
                <a:t>    </a:t>
              </a:r>
            </a:p>
            <a:p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0B6987-4037-457E-B358-2C5BCFCD7C7E}"/>
                </a:ext>
              </a:extLst>
            </p:cNvPr>
            <p:cNvSpPr txBox="1"/>
            <p:nvPr/>
          </p:nvSpPr>
          <p:spPr>
            <a:xfrm>
              <a:off x="1346364" y="2267976"/>
              <a:ext cx="42306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웨딩 업체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: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홍보 할 수 있는 기회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사이트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: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웨딩 정보를 제공하고 청첩장 홍보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78157EC-E950-43D7-8198-92639518491B}"/>
              </a:ext>
            </a:extLst>
          </p:cNvPr>
          <p:cNvGrpSpPr/>
          <p:nvPr/>
        </p:nvGrpSpPr>
        <p:grpSpPr>
          <a:xfrm>
            <a:off x="2088493" y="4790271"/>
            <a:ext cx="2290046" cy="1269380"/>
            <a:chOff x="2088493" y="4790271"/>
            <a:chExt cx="2290046" cy="12693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E9D556-3B2D-406B-9ADA-48D4667F7ECC}"/>
                </a:ext>
              </a:extLst>
            </p:cNvPr>
            <p:cNvSpPr txBox="1"/>
            <p:nvPr/>
          </p:nvSpPr>
          <p:spPr>
            <a:xfrm>
              <a:off x="2088493" y="5690319"/>
              <a:ext cx="229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rPr>
                <a:t>공급자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CFCAEEB-6412-4B53-B0CB-FAF688290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1999" y="4790271"/>
              <a:ext cx="1103034" cy="1019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77865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7816" y="526477"/>
            <a:ext cx="8253950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Development environment(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개발환경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Light"/>
              <a:ea typeface="Noto Sans Korean Light"/>
            </a:endParaRPr>
          </a:p>
          <a:p>
            <a:pPr>
              <a:lnSpc>
                <a:spcPct val="90000"/>
              </a:lnSpc>
              <a:defRPr lang="ko-KR" altLang="en-US"/>
            </a:pP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grpSp>
        <p:nvGrpSpPr>
          <p:cNvPr id="68" name="그룹 67"/>
          <p:cNvGrpSpPr/>
          <p:nvPr/>
        </p:nvGrpSpPr>
        <p:grpSpPr>
          <a:xfrm rot="0">
            <a:off x="884790" y="1834145"/>
            <a:ext cx="10043362" cy="4593095"/>
            <a:chOff x="831152" y="1471721"/>
            <a:chExt cx="10918484" cy="5262315"/>
          </a:xfrm>
        </p:grpSpPr>
        <p:grpSp>
          <p:nvGrpSpPr>
            <p:cNvPr id="49" name="그룹 48"/>
            <p:cNvGrpSpPr/>
            <p:nvPr/>
          </p:nvGrpSpPr>
          <p:grpSpPr>
            <a:xfrm rot="0">
              <a:off x="831152" y="1471721"/>
              <a:ext cx="10918483" cy="2635197"/>
              <a:chOff x="86684" y="2323844"/>
              <a:chExt cx="10134184" cy="2635197"/>
            </a:xfrm>
          </p:grpSpPr>
          <p:sp>
            <p:nvSpPr>
              <p:cNvPr id="34" name="자유형 9"/>
              <p:cNvSpPr/>
              <p:nvPr/>
            </p:nvSpPr>
            <p:spPr>
              <a:xfrm rot="10800000">
                <a:off x="7964291" y="3641442"/>
                <a:ext cx="2256577" cy="1317599"/>
              </a:xfrm>
              <a:custGeom>
                <a:avLst/>
                <a:gdLst>
                  <a:gd name="connsiteX0" fmla="*/ 1914939 w 3829878"/>
                  <a:gd name="connsiteY0" fmla="*/ 0 h 1914939"/>
                  <a:gd name="connsiteX1" fmla="*/ 3829878 w 3829878"/>
                  <a:gd name="connsiteY1" fmla="*/ 1914939 h 1914939"/>
                  <a:gd name="connsiteX2" fmla="*/ 3346175 w 3829878"/>
                  <a:gd name="connsiteY2" fmla="*/ 1914939 h 1914939"/>
                  <a:gd name="connsiteX3" fmla="*/ 3338786 w 3829878"/>
                  <a:gd name="connsiteY3" fmla="*/ 1768605 h 1914939"/>
                  <a:gd name="connsiteX4" fmla="*/ 1914940 w 3829878"/>
                  <a:gd name="connsiteY4" fmla="*/ 483705 h 1914939"/>
                  <a:gd name="connsiteX5" fmla="*/ 491095 w 3829878"/>
                  <a:gd name="connsiteY5" fmla="*/ 1768605 h 1914939"/>
                  <a:gd name="connsiteX6" fmla="*/ 483705 w 3829878"/>
                  <a:gd name="connsiteY6" fmla="*/ 1914939 h 1914939"/>
                  <a:gd name="connsiteX7" fmla="*/ 0 w 3829878"/>
                  <a:gd name="connsiteY7" fmla="*/ 1914939 h 1914939"/>
                  <a:gd name="connsiteX8" fmla="*/ 1914939 w 3829878"/>
                  <a:gd name="connsiteY8" fmla="*/ 0 h 191493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9878" h="1914939">
                    <a:moveTo>
                      <a:pt x="1914939" y="0"/>
                    </a:moveTo>
                    <a:cubicBezTo>
                      <a:pt x="2972531" y="0"/>
                      <a:pt x="3829878" y="857347"/>
                      <a:pt x="3829878" y="1914939"/>
                    </a:cubicBezTo>
                    <a:lnTo>
                      <a:pt x="3346175" y="1914939"/>
                    </a:lnTo>
                    <a:lnTo>
                      <a:pt x="3338786" y="1768605"/>
                    </a:lnTo>
                    <a:cubicBezTo>
                      <a:pt x="3265492" y="1046896"/>
                      <a:pt x="2655986" y="483705"/>
                      <a:pt x="1914940" y="483705"/>
                    </a:cubicBezTo>
                    <a:cubicBezTo>
                      <a:pt x="1173894" y="483705"/>
                      <a:pt x="564388" y="1046896"/>
                      <a:pt x="491095" y="1768605"/>
                    </a:cubicBezTo>
                    <a:lnTo>
                      <a:pt x="483705" y="1914939"/>
                    </a:lnTo>
                    <a:lnTo>
                      <a:pt x="0" y="1914939"/>
                    </a:lnTo>
                    <a:cubicBezTo>
                      <a:pt x="0" y="857347"/>
                      <a:pt x="857347" y="0"/>
                      <a:pt x="191493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 rot="0">
                <a:off x="86684" y="2323844"/>
                <a:ext cx="8166516" cy="2635197"/>
                <a:chOff x="1308581" y="3494140"/>
                <a:chExt cx="9536738" cy="2635198"/>
              </a:xfrm>
            </p:grpSpPr>
            <p:sp>
              <p:nvSpPr>
                <p:cNvPr id="5" name="자유형 4"/>
                <p:cNvSpPr/>
                <p:nvPr/>
              </p:nvSpPr>
              <p:spPr>
                <a:xfrm>
                  <a:off x="821012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6" name="자유형 5"/>
                <p:cNvSpPr/>
                <p:nvPr/>
              </p:nvSpPr>
              <p:spPr>
                <a:xfrm>
                  <a:off x="360842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8" name="자유형 7"/>
                <p:cNvSpPr/>
                <p:nvPr/>
              </p:nvSpPr>
              <p:spPr>
                <a:xfrm rot="10800000">
                  <a:off x="1308581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0" name="자유형 9"/>
                <p:cNvSpPr/>
                <p:nvPr/>
              </p:nvSpPr>
              <p:spPr>
                <a:xfrm rot="10800000">
                  <a:off x="5908260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 rot="0">
                <a:off x="86686" y="2323844"/>
                <a:ext cx="8166514" cy="2635197"/>
                <a:chOff x="1308581" y="3494140"/>
                <a:chExt cx="9536737" cy="2635198"/>
              </a:xfrm>
              <a:solidFill>
                <a:srgbClr val="1a92b4"/>
              </a:solidFill>
            </p:grpSpPr>
            <p:sp>
              <p:nvSpPr>
                <p:cNvPr id="7" name="자유형 6"/>
                <p:cNvSpPr/>
                <p:nvPr/>
              </p:nvSpPr>
              <p:spPr>
                <a:xfrm>
                  <a:off x="130858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9" name="자유형 8"/>
                <p:cNvSpPr/>
                <p:nvPr/>
              </p:nvSpPr>
              <p:spPr>
                <a:xfrm>
                  <a:off x="5908260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2" name="자유형 11"/>
                <p:cNvSpPr/>
                <p:nvPr/>
              </p:nvSpPr>
              <p:spPr>
                <a:xfrm rot="10800000">
                  <a:off x="3608421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1" name="자유형 10"/>
                <p:cNvSpPr/>
                <p:nvPr/>
              </p:nvSpPr>
              <p:spPr>
                <a:xfrm rot="10800000">
                  <a:off x="8210120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32" name="자유형 8"/>
              <p:cNvSpPr/>
              <p:nvPr/>
            </p:nvSpPr>
            <p:spPr>
              <a:xfrm>
                <a:off x="7964291" y="2376392"/>
                <a:ext cx="2256577" cy="1317599"/>
              </a:xfrm>
              <a:custGeom>
                <a:avLst/>
                <a:gdLst>
                  <a:gd name="connsiteX0" fmla="*/ 1914939 w 3829878"/>
                  <a:gd name="connsiteY0" fmla="*/ 0 h 1914939"/>
                  <a:gd name="connsiteX1" fmla="*/ 3829878 w 3829878"/>
                  <a:gd name="connsiteY1" fmla="*/ 1914939 h 1914939"/>
                  <a:gd name="connsiteX2" fmla="*/ 3346175 w 3829878"/>
                  <a:gd name="connsiteY2" fmla="*/ 1914939 h 1914939"/>
                  <a:gd name="connsiteX3" fmla="*/ 3338786 w 3829878"/>
                  <a:gd name="connsiteY3" fmla="*/ 1768605 h 1914939"/>
                  <a:gd name="connsiteX4" fmla="*/ 1914940 w 3829878"/>
                  <a:gd name="connsiteY4" fmla="*/ 483705 h 1914939"/>
                  <a:gd name="connsiteX5" fmla="*/ 491095 w 3829878"/>
                  <a:gd name="connsiteY5" fmla="*/ 1768605 h 1914939"/>
                  <a:gd name="connsiteX6" fmla="*/ 483705 w 3829878"/>
                  <a:gd name="connsiteY6" fmla="*/ 1914939 h 1914939"/>
                  <a:gd name="connsiteX7" fmla="*/ 0 w 3829878"/>
                  <a:gd name="connsiteY7" fmla="*/ 1914939 h 1914939"/>
                  <a:gd name="connsiteX8" fmla="*/ 1914939 w 3829878"/>
                  <a:gd name="connsiteY8" fmla="*/ 0 h 191493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9878" h="1914939">
                    <a:moveTo>
                      <a:pt x="1914939" y="0"/>
                    </a:moveTo>
                    <a:cubicBezTo>
                      <a:pt x="2972531" y="0"/>
                      <a:pt x="3829878" y="857347"/>
                      <a:pt x="3829878" y="1914939"/>
                    </a:cubicBezTo>
                    <a:lnTo>
                      <a:pt x="3346175" y="1914939"/>
                    </a:lnTo>
                    <a:lnTo>
                      <a:pt x="3338786" y="1768605"/>
                    </a:lnTo>
                    <a:cubicBezTo>
                      <a:pt x="3265492" y="1046896"/>
                      <a:pt x="2655986" y="483705"/>
                      <a:pt x="1914940" y="483705"/>
                    </a:cubicBezTo>
                    <a:cubicBezTo>
                      <a:pt x="1173894" y="483705"/>
                      <a:pt x="564388" y="1046896"/>
                      <a:pt x="491095" y="1768605"/>
                    </a:cubicBezTo>
                    <a:lnTo>
                      <a:pt x="483705" y="1914939"/>
                    </a:lnTo>
                    <a:lnTo>
                      <a:pt x="0" y="1914939"/>
                    </a:lnTo>
                    <a:cubicBezTo>
                      <a:pt x="0" y="857347"/>
                      <a:pt x="857347" y="0"/>
                      <a:pt x="1914939" y="0"/>
                    </a:cubicBezTo>
                    <a:close/>
                  </a:path>
                </a:pathLst>
              </a:custGeom>
              <a:solidFill>
                <a:srgbClr val="1a92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66907" y="3259109"/>
                <a:ext cx="1481970" cy="764665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438042" y="2998561"/>
                <a:ext cx="1354625" cy="1354625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312343" y="2878450"/>
                <a:ext cx="1513917" cy="1513916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351280" y="3053726"/>
                <a:ext cx="1547262" cy="1299459"/>
              </a:xfrm>
              <a:prstGeom prst="rect">
                <a:avLst/>
              </a:prstGeom>
            </p:spPr>
          </p:pic>
        </p:grp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201233" y="4831292"/>
              <a:ext cx="5860049" cy="1253262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063763" y="2229007"/>
              <a:ext cx="1121530" cy="1272057"/>
            </a:xfrm>
            <a:prstGeom prst="rect">
              <a:avLst/>
            </a:prstGeom>
          </p:spPr>
        </p:pic>
        <p:sp>
          <p:nvSpPr>
            <p:cNvPr id="60" name="자유형 11"/>
            <p:cNvSpPr/>
            <p:nvPr/>
          </p:nvSpPr>
          <p:spPr>
            <a:xfrm rot="10800000">
              <a:off x="2683664" y="5416437"/>
              <a:ext cx="2512303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8"/>
            <p:cNvSpPr/>
            <p:nvPr/>
          </p:nvSpPr>
          <p:spPr>
            <a:xfrm>
              <a:off x="4879295" y="4092800"/>
              <a:ext cx="2461384" cy="133171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11"/>
            <p:cNvSpPr/>
            <p:nvPr/>
          </p:nvSpPr>
          <p:spPr>
            <a:xfrm rot="10800000">
              <a:off x="7024008" y="5393585"/>
              <a:ext cx="2512303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4"/>
            <p:cNvSpPr/>
            <p:nvPr/>
          </p:nvSpPr>
          <p:spPr>
            <a:xfrm>
              <a:off x="7015795" y="4104226"/>
              <a:ext cx="2515315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9"/>
            <p:cNvSpPr/>
            <p:nvPr/>
          </p:nvSpPr>
          <p:spPr>
            <a:xfrm rot="10800000">
              <a:off x="4879294" y="5393580"/>
              <a:ext cx="2461385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4"/>
            <p:cNvSpPr/>
            <p:nvPr/>
          </p:nvSpPr>
          <p:spPr>
            <a:xfrm>
              <a:off x="2683663" y="4079921"/>
              <a:ext cx="2505030" cy="1336516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03000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WBS(Work Breakdown Structure)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03573FB-E559-4162-8E16-1EEE924EB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0" y="1353853"/>
            <a:ext cx="11917023" cy="46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9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2772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ERD(Entity Relationship Diagram)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1CE81D-5ED1-4BB0-BC6B-6BCDCB0B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6" y="1191568"/>
            <a:ext cx="10926379" cy="53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5026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81704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ERD(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회원 관리 데이터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Light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510" y="1586039"/>
            <a:ext cx="11795489" cy="5088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296" y="4321147"/>
            <a:ext cx="5112319" cy="1611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COMMON TABLE : </a:t>
            </a:r>
            <a:r>
              <a:rPr lang="ko-KR" altLang="en-US" sz="2000">
                <a:solidFill>
                  <a:srgbClr val="28403b"/>
                </a:solidFill>
              </a:rPr>
              <a:t>기본 정보 테이블</a:t>
            </a:r>
            <a:endParaRPr lang="ko-KR" altLang="en-US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MEMBER TABLE : </a:t>
            </a:r>
            <a:r>
              <a:rPr lang="ko-KR" altLang="en-US" sz="2000">
                <a:solidFill>
                  <a:srgbClr val="28403b"/>
                </a:solidFill>
              </a:rPr>
              <a:t>회원 추가 정보 테이블</a:t>
            </a:r>
            <a:endParaRPr lang="ko-KR" altLang="en-US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EXTRA TABLE : </a:t>
            </a:r>
            <a:r>
              <a:rPr lang="ko-KR" altLang="en-US" sz="2000">
                <a:solidFill>
                  <a:srgbClr val="28403b"/>
                </a:solidFill>
              </a:rPr>
              <a:t>웨딩 정보 추가 테이블</a:t>
            </a:r>
            <a:r>
              <a:rPr lang="en-US" altLang="ko-KR" sz="2000">
                <a:solidFill>
                  <a:srgbClr val="28403b"/>
                </a:solidFill>
              </a:rPr>
              <a:t> </a:t>
            </a:r>
            <a:endParaRPr lang="ko-KR" altLang="en-US" sz="2000">
              <a:solidFill>
                <a:srgbClr val="28403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87505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회원 정보 데이터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6B0C55D5-4F9E-4419-83D0-8A9C55148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7" y="1547808"/>
            <a:ext cx="11486888" cy="4974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F1475-A7E1-409B-931E-4985233380EB}"/>
              </a:ext>
            </a:extLst>
          </p:cNvPr>
          <p:cNvSpPr txBox="1"/>
          <p:nvPr/>
        </p:nvSpPr>
        <p:spPr>
          <a:xfrm>
            <a:off x="7787611" y="2002203"/>
            <a:ext cx="44242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RESERVATION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예약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BOOKMARK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즐겨 찾기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BLACKLIST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블랙리스트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REPORT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신고하기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725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게시판 데이터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90252-1E45-43C9-BBA5-810CC18BD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0" y="1634754"/>
            <a:ext cx="11041775" cy="4547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E59C9-81B5-4260-984D-ABBC78B6F18D}"/>
              </a:ext>
            </a:extLst>
          </p:cNvPr>
          <p:cNvSpPr txBox="1"/>
          <p:nvPr/>
        </p:nvSpPr>
        <p:spPr>
          <a:xfrm>
            <a:off x="979136" y="4150990"/>
            <a:ext cx="4288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BOARD TABLE :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공지사항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REVIEW TABLE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: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후기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QNA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질문과 답변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UPLOAD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사진 업로드 테이블</a:t>
            </a:r>
          </a:p>
        </p:txBody>
      </p:sp>
    </p:spTree>
    <p:extLst>
      <p:ext uri="{BB962C8B-B14F-4D97-AF65-F5344CB8AC3E}">
        <p14:creationId xmlns:p14="http://schemas.microsoft.com/office/powerpoint/2010/main" val="156302993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ERD(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청첩장 데이터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219" y="1850728"/>
            <a:ext cx="8682754" cy="3587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8915" y="5060257"/>
            <a:ext cx="4034325" cy="910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INVITATION TABLE :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청첩장 테이블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COMMENT TABLE :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방명록 테이블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19593" y="0"/>
            <a:ext cx="6073140" cy="60206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15050" y="0"/>
            <a:ext cx="715224" cy="1484313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3186" y="782582"/>
            <a:ext cx="3267279" cy="682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44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CONTENTS</a:t>
            </a:r>
            <a:endParaRPr lang="ko-KR" altLang="en-US" sz="44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1256" y="1484313"/>
            <a:ext cx="3329540" cy="4438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1. A general outline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2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Implementation function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3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Design Focus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4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Development environment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5. WBS(Work Breakdown Structure)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6. ERD(Entity Relationship Diagram) 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7. Class Diagram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8. Group Member and Roles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9. Schedule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9826" y="1484313"/>
            <a:ext cx="715224" cy="305731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576" y="382061"/>
            <a:ext cx="6969889" cy="5780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Class Diagram 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Light"/>
              </a:rPr>
              <a:t>기본 정보 클래스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9925" y="969336"/>
            <a:ext cx="10008424" cy="5726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회원 정보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실내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28CB6A44-0715-49E5-8AB9-C7B3735E1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31" y="1414888"/>
            <a:ext cx="9866897" cy="50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5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업체 정보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테이블, 벽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17DF630-D8E7-4278-B201-8D4395CB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2" y="1294725"/>
            <a:ext cx="11011153" cy="52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12674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39819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Light"/>
              </a:rPr>
              <a:t>Class Diagram (</a:t>
            </a:r>
            <a:r>
              <a:rPr lang="ko-KR" altLang="en-US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Light"/>
              </a:rPr>
              <a:t>게시판 클래스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Light"/>
              </a:rPr>
              <a:t>)</a:t>
            </a: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0461" y="1104709"/>
            <a:ext cx="11052026" cy="575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38375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질문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&amp;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답변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5FEE987-CF10-45C9-A8EF-95C26051F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5" y="1553670"/>
            <a:ext cx="10877258" cy="491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96511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596004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Class Diagram 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Light"/>
              </a:rPr>
              <a:t>후기 클래스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2248" y="1147835"/>
            <a:ext cx="10009186" cy="54759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54119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Class Diagram 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Light"/>
              </a:rPr>
              <a:t>청첩장 /신고 클래스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4919" y="1382527"/>
            <a:ext cx="10438795" cy="4996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08211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 err="1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유틸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AC65F6F-0BA8-4F69-BAB4-DAEFBD00C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1" y="1336675"/>
            <a:ext cx="1081408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15226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5980" y="1784449"/>
            <a:ext cx="4342243" cy="402336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-9244" y="178444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05980" y="131366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25005" y="457635"/>
            <a:ext cx="5448135" cy="5786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Group Member and 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Roles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3341" y="1784449"/>
            <a:ext cx="1886724" cy="909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조은비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SNS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공유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게시판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38356" y="1793564"/>
            <a:ext cx="1925809" cy="9096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lvl="1" indent="-285750">
              <a:buFont typeface="Wingdings"/>
              <a:buChar char="Ø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반응형 웹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검색 기능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53341" y="2826973"/>
            <a:ext cx="2620149" cy="9049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박재하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결제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로그인</a:t>
            </a: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/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회원가입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38356" y="2836088"/>
            <a:ext cx="2154409" cy="905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lvl="1" indent="-285750">
              <a:buFont typeface="Wingdings"/>
              <a:buChar char="Ø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사진 업로드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MYPAGE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53341" y="3869497"/>
            <a:ext cx="2467749" cy="9101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이응진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전화</a:t>
            </a: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/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메일 연결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QR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코드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38356" y="3878612"/>
            <a:ext cx="1925809" cy="9105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lvl="1" indent="-285750">
              <a:buFont typeface="Wingdings"/>
              <a:buChar char="Ø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반응형 웹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비교 기능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53341" y="4912021"/>
            <a:ext cx="2153424" cy="905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정도원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지도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실시간 채팅</a:t>
            </a: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38356" y="4921136"/>
            <a:ext cx="2383009" cy="9062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lvl="1" indent="-285750">
              <a:buFont typeface="Wingdings"/>
              <a:buChar char="Ø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/>
              <a:buChar char="Ø"/>
              <a:defRPr lang="ko-KR" altLang="en-US"/>
            </a:pP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동영상 업로드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lvl="1"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998019" cy="10895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Schedule (</a:t>
            </a:r>
            <a:r>
              <a:rPr lang="ko-KR" altLang="en-US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일정 계획표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)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 </a:t>
            </a: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  <a:p>
            <a:pPr>
              <a:lnSpc>
                <a:spcPct val="90000"/>
              </a:lnSpc>
              <a:defRPr lang="ko-KR" altLang="en-US"/>
            </a:pP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789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3"/>
          <p:cNvGraphicFramePr>
            <a:graphicFrameLocks noGrp="1"/>
          </p:cNvGraphicFramePr>
          <p:nvPr/>
        </p:nvGraphicFramePr>
        <p:xfrm>
          <a:off x="749874" y="1261406"/>
          <a:ext cx="10460156" cy="5233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6850"/>
                <a:gridCol w="1133864"/>
                <a:gridCol w="392957"/>
                <a:gridCol w="412396"/>
                <a:gridCol w="412397"/>
                <a:gridCol w="412396"/>
                <a:gridCol w="412397"/>
                <a:gridCol w="415793"/>
                <a:gridCol w="415793"/>
                <a:gridCol w="415794"/>
                <a:gridCol w="415793"/>
                <a:gridCol w="415793"/>
                <a:gridCol w="415793"/>
                <a:gridCol w="415793"/>
                <a:gridCol w="415794"/>
                <a:gridCol w="415793"/>
                <a:gridCol w="415793"/>
                <a:gridCol w="415793"/>
                <a:gridCol w="415793"/>
                <a:gridCol w="415794"/>
                <a:gridCol w="415793"/>
                <a:gridCol w="415793"/>
              </a:tblGrid>
              <a:tr h="322425">
                <a:tc rowSpan="2" gridSpan="2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개발내용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a92b4"/>
                    </a:solidFill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20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일정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a92b4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22425">
                <a:tc gridSpan="2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1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2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3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4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22425">
                <a:tc row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설계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및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기획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주제 선정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기능 기획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200"/>
                        <a:t>DB&amp;Class </a:t>
                      </a:r>
                      <a:r>
                        <a:rPr lang="ko-KR" altLang="en-US" sz="1200"/>
                        <a:t>설계</a:t>
                      </a:r>
                      <a:endParaRPr lang="ko-KR" altLang="en-US" sz="12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300"/>
                        <a:t>Diagram</a:t>
                      </a:r>
                      <a:endParaRPr lang="ko-KR" altLang="en-US" sz="13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DB </a:t>
                      </a:r>
                      <a:r>
                        <a:rPr lang="ko-KR" altLang="en-US" sz="1300"/>
                        <a:t>구축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rowSpan="3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구현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기능구현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통합 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322425">
                <a:tc rowSpan="4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테스트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중간테스트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1</a:t>
                      </a:r>
                      <a:r>
                        <a:rPr lang="ko-KR" altLang="en-US" sz="1300"/>
                        <a:t>차 수정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최종 테스트 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최종 수정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2192000" cy="33033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5507" y="3939361"/>
            <a:ext cx="4985183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A General Outline(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Bold"/>
              </a:rPr>
              <a:t>개요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5513" y="4785709"/>
            <a:ext cx="9384065" cy="135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결혼 준비 시 필요한 웨딩 홀의 정보를 한눈에 찾아 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비교</a:t>
            </a:r>
            <a:r>
              <a:rPr lang="en-US" altLang="ko-KR" sz="3200">
                <a:solidFill>
                  <a:srgbClr val="262626"/>
                </a:solidFill>
                <a:latin typeface="Noto Sans Korean Light"/>
                <a:ea typeface="Noto Sans Korean Light"/>
              </a:rPr>
              <a:t>&amp;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검색</a:t>
            </a:r>
            <a:r>
              <a:rPr lang="ko-KR" altLang="en-US"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 </a:t>
            </a: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할 수 있고</a:t>
            </a:r>
            <a:r>
              <a:rPr lang="en-US" altLang="ko-KR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endParaRPr lang="en-US" altLang="ko-KR" sz="2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청첩장을 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모바일 청첩장 서비스</a:t>
            </a: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로 이용 할 수 있는 편리한 웹사이트</a:t>
            </a:r>
            <a:r>
              <a:rPr lang="en-US" altLang="ko-KR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</a:t>
            </a:r>
            <a:endParaRPr lang="en-US" altLang="ko-KR" sz="2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61552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6776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5416" y="4210540"/>
            <a:ext cx="4008149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Wedding 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6174" y="4891633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-The End-</a:t>
            </a:r>
            <a:endParaRPr lang="ko-KR" altLang="en-US" dirty="0" err="1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 panose="020B0300000000000000" pitchFamily="34" charset="-127"/>
              <a:ea typeface="Noto Sans Korean Light" panose="020B03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7129" y="121901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1824152"/>
            <a:ext cx="12192000" cy="1520982"/>
            <a:chOff x="0" y="1801527"/>
            <a:chExt cx="12192000" cy="1520982"/>
          </a:xfrm>
          <a:solidFill>
            <a:srgbClr val="1A92B4"/>
          </a:solidFill>
        </p:grpSpPr>
        <p:sp>
          <p:nvSpPr>
            <p:cNvPr id="16" name="직사각형 15"/>
            <p:cNvSpPr/>
            <p:nvPr/>
          </p:nvSpPr>
          <p:spPr>
            <a:xfrm>
              <a:off x="11476776" y="1801527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1801527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0AB0720-4BDA-4C82-B972-EDE0BB225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24" y="1824152"/>
            <a:ext cx="10761552" cy="1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A1F90-6B79-43AE-8F55-6E4081A11696}"/>
              </a:ext>
            </a:extLst>
          </p:cNvPr>
          <p:cNvSpPr txBox="1"/>
          <p:nvPr/>
        </p:nvSpPr>
        <p:spPr>
          <a:xfrm>
            <a:off x="4690910" y="1393358"/>
            <a:ext cx="2737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Thank you for listening presentation</a:t>
            </a:r>
            <a:endParaRPr lang="ko-KR" altLang="en-US" sz="1200" dirty="0" err="1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64972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0">
            <a:off x="865024" y="2408232"/>
            <a:ext cx="3376615" cy="2708481"/>
            <a:chOff x="1069512" y="1620962"/>
            <a:chExt cx="2035339" cy="2201412"/>
          </a:xfrm>
        </p:grpSpPr>
        <p:sp>
          <p:nvSpPr>
            <p:cNvPr id="13" name="TextBox 12"/>
            <p:cNvSpPr txBox="1"/>
            <p:nvPr/>
          </p:nvSpPr>
          <p:spPr>
            <a:xfrm>
              <a:off x="1069512" y="3579111"/>
              <a:ext cx="2035339" cy="243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청첩장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364986" y="1620962"/>
              <a:ext cx="1444394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49615" y="1975452"/>
              <a:ext cx="816190" cy="108507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09692" y="2579034"/>
            <a:ext cx="2651485" cy="22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반응형 웹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네비게이션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SNS </a:t>
            </a:r>
            <a:r>
              <a:rPr lang="ko-KR" altLang="en-US" sz="2000">
                <a:solidFill>
                  <a:srgbClr val="6e6e6e"/>
                </a:solidFill>
              </a:rPr>
              <a:t>공유 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전화 </a:t>
            </a:r>
            <a:r>
              <a:rPr lang="en-US" altLang="ko-KR" sz="2000">
                <a:solidFill>
                  <a:srgbClr val="6e6e6e"/>
                </a:solidFill>
              </a:rPr>
              <a:t>/ </a:t>
            </a:r>
            <a:r>
              <a:rPr lang="ko-KR" altLang="en-US" sz="2000">
                <a:solidFill>
                  <a:srgbClr val="6e6e6e"/>
                </a:solidFill>
              </a:rPr>
              <a:t>메일 연결</a:t>
            </a:r>
            <a:endParaRPr lang="ko-KR" altLang="en-US" sz="2000">
              <a:solidFill>
                <a:srgbClr val="6e6e6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17034" y="2557975"/>
            <a:ext cx="2973380" cy="222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결제 시스템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사진</a:t>
            </a:r>
            <a:r>
              <a:rPr lang="en-US" altLang="ko-KR" sz="2000">
                <a:solidFill>
                  <a:srgbClr val="6e6e6e"/>
                </a:solidFill>
              </a:rPr>
              <a:t>/</a:t>
            </a:r>
            <a:r>
              <a:rPr lang="ko-KR" altLang="en-US" sz="2000">
                <a:solidFill>
                  <a:srgbClr val="6e6e6e"/>
                </a:solidFill>
              </a:rPr>
              <a:t>동영상 업로드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QR</a:t>
            </a:r>
            <a:r>
              <a:rPr lang="ko-KR" altLang="en-US" sz="2000">
                <a:solidFill>
                  <a:srgbClr val="6e6e6e"/>
                </a:solidFill>
              </a:rPr>
              <a:t>코드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캘린더</a:t>
            </a:r>
            <a:endParaRPr lang="ko-KR" altLang="en-US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그림 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5581" y="1434804"/>
            <a:ext cx="2859797" cy="3988392"/>
          </a:xfrm>
          <a:prstGeom prst="rect">
            <a:avLst/>
          </a:prstGeom>
        </p:spPr>
      </p:pic>
      <p:pic>
        <p:nvPicPr>
          <p:cNvPr id="41" name="그림 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160429" y="1425084"/>
            <a:ext cx="2830638" cy="4007832"/>
          </a:xfrm>
          <a:prstGeom prst="rect">
            <a:avLst/>
          </a:prstGeom>
        </p:spPr>
      </p:pic>
      <p:pic>
        <p:nvPicPr>
          <p:cNvPr id="43" name="그림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567619" y="1459102"/>
            <a:ext cx="2811199" cy="393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3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994270" y="1138362"/>
            <a:ext cx="2733444" cy="3939796"/>
          </a:xfrm>
          <a:prstGeom prst="rect">
            <a:avLst/>
          </a:prstGeom>
        </p:spPr>
      </p:pic>
      <p:pic>
        <p:nvPicPr>
          <p:cNvPr id="44" name="그림 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583016" y="1162661"/>
            <a:ext cx="2723724" cy="3949515"/>
          </a:xfrm>
          <a:prstGeom prst="rect">
            <a:avLst/>
          </a:prstGeom>
        </p:spPr>
      </p:pic>
      <p:pic>
        <p:nvPicPr>
          <p:cNvPr id="45" name="그림 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00575" y="1114064"/>
            <a:ext cx="2869514" cy="3949514"/>
          </a:xfrm>
          <a:prstGeom prst="rect">
            <a:avLst/>
          </a:prstGeom>
        </p:spPr>
      </p:pic>
      <p:sp>
        <p:nvSpPr>
          <p:cNvPr id="46" name=""/>
          <p:cNvSpPr txBox="1"/>
          <p:nvPr/>
        </p:nvSpPr>
        <p:spPr>
          <a:xfrm>
            <a:off x="3165701" y="5705941"/>
            <a:ext cx="6988045" cy="3609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defRPr lang="ko-KR" altLang="en-US"/>
            </a:pPr>
            <a:r>
              <a:rPr 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hlinkClick r:id="rId5"/>
              </a:rPr>
              <a:t>http://www.mgcard.net/inv/?_mc=1508477543</a:t>
            </a:r>
            <a:endParaRPr 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0">
            <a:off x="1473062" y="2192235"/>
            <a:ext cx="3070186" cy="2687355"/>
            <a:chOff x="4131940" y="1623447"/>
            <a:chExt cx="2117686" cy="2162600"/>
          </a:xfrm>
        </p:grpSpPr>
        <p:sp>
          <p:nvSpPr>
            <p:cNvPr id="4" name="타원 3"/>
            <p:cNvSpPr/>
            <p:nvPr/>
          </p:nvSpPr>
          <p:spPr>
            <a:xfrm>
              <a:off x="4372872" y="1623447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31940" y="3545503"/>
              <a:ext cx="2117686" cy="240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웨딩 검색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9875" y="2054417"/>
              <a:ext cx="828826" cy="1008599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5227934" y="3027083"/>
            <a:ext cx="5417108" cy="1000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SQL</a:t>
            </a:r>
            <a:r>
              <a:rPr lang="ko-KR" altLang="en-US" sz="2000">
                <a:solidFill>
                  <a:srgbClr val="6e6e6e"/>
                </a:solidFill>
              </a:rPr>
              <a:t>문을 활용한</a:t>
            </a:r>
            <a:r>
              <a:rPr lang="en-US" altLang="ko-KR" sz="2000">
                <a:solidFill>
                  <a:srgbClr val="6e6e6e"/>
                </a:solidFill>
              </a:rPr>
              <a:t> </a:t>
            </a:r>
            <a:r>
              <a:rPr lang="ko-KR" altLang="en-US" sz="2000">
                <a:solidFill>
                  <a:srgbClr val="6e6e6e"/>
                </a:solidFill>
              </a:rPr>
              <a:t>다양한 비교&amp;검색 기능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찾은 정보를 지도로 제공</a:t>
            </a:r>
            <a:endParaRPr lang="en-US" altLang="ko-KR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008" y="1991617"/>
            <a:ext cx="6732535" cy="3088589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6384" y="765888"/>
            <a:ext cx="3091473" cy="2918460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38579" y="3594230"/>
            <a:ext cx="3143580" cy="2841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014810"/>
            <a:ext cx="5828502" cy="5541889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81" y="1967503"/>
            <a:ext cx="5823940" cy="2619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469</ep:Words>
  <ep:PresentationFormat>와이드스크린</ep:PresentationFormat>
  <ep:Paragraphs>147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2016-05-17T16:03:59.000</dcterms:created>
  <dc:creator>황준수</dc:creator>
  <cp:lastModifiedBy>조은비</cp:lastModifiedBy>
  <dcterms:modified xsi:type="dcterms:W3CDTF">2017-10-26T07:31:35.599</dcterms:modified>
  <cp:revision>81</cp:revision>
  <dc:title>PowerPoint 프레젠테이션</dc:title>
  <cp:version>0906.0100.01</cp:version>
</cp:coreProperties>
</file>